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63" r:id="rId4"/>
    <p:sldId id="264" r:id="rId5"/>
    <p:sldId id="267" r:id="rId6"/>
    <p:sldId id="260" r:id="rId7"/>
    <p:sldId id="265" r:id="rId8"/>
    <p:sldId id="269" r:id="rId9"/>
    <p:sldId id="261" r:id="rId10"/>
    <p:sldId id="270" r:id="rId11"/>
    <p:sldId id="266" r:id="rId12"/>
    <p:sldId id="262"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5D4"/>
    <a:srgbClr val="0099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51685"/>
  </p:normalViewPr>
  <p:slideViewPr>
    <p:cSldViewPr snapToGrid="0" snapToObjects="1">
      <p:cViewPr varScale="1">
        <p:scale>
          <a:sx n="60" d="100"/>
          <a:sy n="60" d="100"/>
        </p:scale>
        <p:origin x="25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2-20T10:37:43.879"/>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13D72D-49BC-0544-878E-96D798C12DFE}" type="datetimeFigureOut">
              <a:rPr lang="en-US" smtClean="0"/>
              <a:t>4/9/20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88627-353D-7545-8893-93FA3553EA86}" type="slidenum">
              <a:rPr lang="en-US" smtClean="0"/>
              <a:t>‹#›</a:t>
            </a:fld>
            <a:endParaRPr lang="en-US"/>
          </a:p>
        </p:txBody>
      </p:sp>
    </p:spTree>
    <p:extLst>
      <p:ext uri="{BB962C8B-B14F-4D97-AF65-F5344CB8AC3E}">
        <p14:creationId xmlns:p14="http://schemas.microsoft.com/office/powerpoint/2010/main" val="137452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Wave" TargetMode="External"/><Relationship Id="rId3" Type="http://schemas.openxmlformats.org/officeDocument/2006/relationships/hyperlink" Target="https://en.wikipedia.org/wiki/Patterns" TargetMode="External"/><Relationship Id="rId7" Type="http://schemas.openxmlformats.org/officeDocument/2006/relationships/hyperlink" Target="https://en.wikipedia.org/wiki/Meanders"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Spirals" TargetMode="External"/><Relationship Id="rId11" Type="http://schemas.openxmlformats.org/officeDocument/2006/relationships/hyperlink" Target="https://en.wikipedia.org/wiki/Fracture" TargetMode="External"/><Relationship Id="rId5" Type="http://schemas.openxmlformats.org/officeDocument/2006/relationships/hyperlink" Target="https://en.wikipedia.org/wiki/Trees" TargetMode="External"/><Relationship Id="rId10" Type="http://schemas.openxmlformats.org/officeDocument/2006/relationships/hyperlink" Target="https://en.wikipedia.org/wiki/Tessellations" TargetMode="External"/><Relationship Id="rId4" Type="http://schemas.openxmlformats.org/officeDocument/2006/relationships/hyperlink" Target="https://en.wikipedia.org/wiki/Symmetries" TargetMode="External"/><Relationship Id="rId9" Type="http://schemas.openxmlformats.org/officeDocument/2006/relationships/hyperlink" Target="https://en.wikipedia.org/wiki/Foam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1" i="0" u="none" strike="noStrike" kern="1200" dirty="0">
                <a:solidFill>
                  <a:schemeClr val="tx1"/>
                </a:solidFill>
                <a:effectLst/>
                <a:latin typeface="+mn-lt"/>
                <a:ea typeface="+mn-ea"/>
                <a:cs typeface="+mn-cs"/>
              </a:rPr>
              <a:t>Purpose</a:t>
            </a:r>
            <a:endParaRPr lang="en-GB" b="0" dirty="0">
              <a:effectLst/>
            </a:endParaRPr>
          </a:p>
          <a:p>
            <a:pPr rtl="0"/>
            <a:br>
              <a:rPr lang="en-GB" b="0" dirty="0">
                <a:effectLst/>
              </a:rPr>
            </a:br>
            <a:r>
              <a:rPr lang="en-GB" sz="1200" b="0" i="0" u="none" strike="noStrike" kern="1200" dirty="0">
                <a:solidFill>
                  <a:schemeClr val="tx1"/>
                </a:solidFill>
                <a:effectLst/>
                <a:latin typeface="+mn-lt"/>
                <a:ea typeface="+mn-ea"/>
                <a:cs typeface="+mn-cs"/>
              </a:rPr>
              <a:t>To introduce the concept of repetition/loop).</a:t>
            </a:r>
            <a:endParaRPr lang="en-GB" b="0" dirty="0">
              <a:effectLst/>
            </a:endParaRPr>
          </a:p>
          <a:p>
            <a:pPr rtl="0"/>
            <a:br>
              <a:rPr lang="en-GB" b="0" dirty="0">
                <a:effectLst/>
              </a:rPr>
            </a:br>
            <a:r>
              <a:rPr lang="en-GB" sz="1200" b="1" i="0" u="none" strike="noStrike" kern="1200" dirty="0">
                <a:solidFill>
                  <a:schemeClr val="tx1"/>
                </a:solidFill>
                <a:effectLst/>
                <a:latin typeface="+mn-lt"/>
                <a:ea typeface="+mn-ea"/>
                <a:cs typeface="+mn-cs"/>
              </a:rPr>
              <a:t>Learning objective</a:t>
            </a:r>
            <a:endParaRPr lang="en-GB" b="0" dirty="0">
              <a:effectLst/>
            </a:endParaRPr>
          </a:p>
          <a:p>
            <a:pPr rtl="0"/>
            <a:br>
              <a:rPr lang="en-GB" b="0" dirty="0">
                <a:effectLst/>
              </a:rPr>
            </a:br>
            <a:r>
              <a:rPr lang="en-GB" sz="1200" b="0" i="0" u="none" strike="noStrike" kern="1200" dirty="0">
                <a:solidFill>
                  <a:schemeClr val="tx1"/>
                </a:solidFill>
                <a:effectLst/>
                <a:latin typeface="+mn-lt"/>
                <a:ea typeface="+mn-ea"/>
                <a:cs typeface="+mn-cs"/>
              </a:rPr>
              <a:t>By the end of this tutorial children should be able to:</a:t>
            </a:r>
            <a:endParaRPr lang="en-GB" b="0" dirty="0">
              <a:effectLst/>
            </a:endParaRPr>
          </a:p>
          <a:p>
            <a:pPr rtl="0"/>
            <a:br>
              <a:rPr lang="en-GB" b="0" dirty="0">
                <a:effectLst/>
              </a:rPr>
            </a:br>
            <a:r>
              <a:rPr lang="en-GB" sz="1200" b="0" i="0" u="none" strike="noStrike" kern="1200" dirty="0">
                <a:solidFill>
                  <a:schemeClr val="tx1"/>
                </a:solidFill>
                <a:effectLst/>
                <a:latin typeface="+mn-lt"/>
                <a:ea typeface="+mn-ea"/>
                <a:cs typeface="+mn-cs"/>
              </a:rPr>
              <a:t>Understand that concept of repetition/loops.</a:t>
            </a:r>
            <a:br>
              <a:rPr lang="en-GB" dirty="0"/>
            </a:br>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1</a:t>
            </a:fld>
            <a:endParaRPr lang="en-US"/>
          </a:p>
        </p:txBody>
      </p:sp>
    </p:spTree>
    <p:extLst>
      <p:ext uri="{BB962C8B-B14F-4D97-AF65-F5344CB8AC3E}">
        <p14:creationId xmlns:p14="http://schemas.microsoft.com/office/powerpoint/2010/main" val="3111718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students make instructions/algorithms</a:t>
            </a:r>
            <a:r>
              <a:rPr lang="en-US" baseline="0" dirty="0"/>
              <a:t> </a:t>
            </a:r>
            <a:r>
              <a:rPr lang="en-US" dirty="0"/>
              <a:t>for other shapes/polygons?</a:t>
            </a:r>
          </a:p>
          <a:p>
            <a:endParaRPr lang="en-US" dirty="0"/>
          </a:p>
          <a:p>
            <a:r>
              <a:rPr lang="en-US" dirty="0"/>
              <a:t>Can their use repetition</a:t>
            </a:r>
            <a:r>
              <a:rPr lang="en-US" baseline="0" dirty="0"/>
              <a:t> </a:t>
            </a:r>
            <a:r>
              <a:rPr lang="en-US" dirty="0"/>
              <a:t>to make the instructions/algorithms concise?</a:t>
            </a:r>
          </a:p>
        </p:txBody>
      </p:sp>
      <p:sp>
        <p:nvSpPr>
          <p:cNvPr id="4" name="Slide Number Placeholder 3"/>
          <p:cNvSpPr>
            <a:spLocks noGrp="1"/>
          </p:cNvSpPr>
          <p:nvPr>
            <p:ph type="sldNum" sz="quarter" idx="5"/>
          </p:nvPr>
        </p:nvSpPr>
        <p:spPr/>
        <p:txBody>
          <a:bodyPr/>
          <a:lstStyle/>
          <a:p>
            <a:fld id="{F9E88627-353D-7545-8893-93FA3553EA86}" type="slidenum">
              <a:rPr lang="en-US" smtClean="0"/>
              <a:t>10</a:t>
            </a:fld>
            <a:endParaRPr lang="en-US"/>
          </a:p>
        </p:txBody>
      </p:sp>
    </p:spTree>
    <p:extLst>
      <p:ext uri="{BB962C8B-B14F-4D97-AF65-F5344CB8AC3E}">
        <p14:creationId xmlns:p14="http://schemas.microsoft.com/office/powerpoint/2010/main" val="953300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look at the instructions/algorithms they have made, can they</a:t>
            </a:r>
            <a:r>
              <a:rPr lang="en-US" baseline="0" dirty="0"/>
              <a:t> now</a:t>
            </a:r>
            <a:r>
              <a:rPr lang="en-US" dirty="0"/>
              <a:t> make a simple dance?</a:t>
            </a:r>
          </a:p>
          <a:p>
            <a:endParaRPr lang="en-US" dirty="0"/>
          </a:p>
          <a:p>
            <a:r>
              <a:rPr lang="en-US" dirty="0"/>
              <a:t>Allow students space and time to design their simple dance.</a:t>
            </a:r>
          </a:p>
          <a:p>
            <a:endParaRPr lang="en-US" dirty="0"/>
          </a:p>
          <a:p>
            <a:r>
              <a:rPr lang="en-US" dirty="0"/>
              <a:t>Students could do this in groups of six and have large sheets of paper and pens to write/design their dance.</a:t>
            </a:r>
          </a:p>
          <a:p>
            <a:endParaRPr lang="en-US" dirty="0"/>
          </a:p>
          <a:p>
            <a:r>
              <a:rPr lang="en-US" dirty="0"/>
              <a:t>You may want to give students a piece of music to dance to, they are loads of of great examples in </a:t>
            </a:r>
            <a:r>
              <a:rPr lang="en-US" dirty="0" err="1"/>
              <a:t>audio.lgfl.net</a:t>
            </a:r>
            <a:r>
              <a:rPr lang="en-US" dirty="0"/>
              <a:t>.</a:t>
            </a:r>
          </a:p>
          <a:p>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11</a:t>
            </a:fld>
            <a:endParaRPr lang="en-US"/>
          </a:p>
        </p:txBody>
      </p:sp>
    </p:spTree>
    <p:extLst>
      <p:ext uri="{BB962C8B-B14F-4D97-AF65-F5344CB8AC3E}">
        <p14:creationId xmlns:p14="http://schemas.microsoft.com/office/powerpoint/2010/main" val="132010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Plenary:</a:t>
            </a:r>
          </a:p>
          <a:p>
            <a:endParaRPr lang="en-US" dirty="0"/>
          </a:p>
          <a:p>
            <a:r>
              <a:rPr lang="en-US" dirty="0"/>
              <a:t>Show students this simple video, can students think of how they can add a loop block with this code to create a square?</a:t>
            </a:r>
          </a:p>
          <a:p>
            <a:endParaRPr lang="en-US" dirty="0"/>
          </a:p>
          <a:p>
            <a:r>
              <a:rPr lang="en-US" dirty="0"/>
              <a:t>You may want your student to explore this by drawing or walking out the code (i.e. getting up and moving though the code)</a:t>
            </a:r>
          </a:p>
        </p:txBody>
      </p:sp>
      <p:sp>
        <p:nvSpPr>
          <p:cNvPr id="4" name="Slide Number Placeholder 3"/>
          <p:cNvSpPr>
            <a:spLocks noGrp="1"/>
          </p:cNvSpPr>
          <p:nvPr>
            <p:ph type="sldNum" sz="quarter" idx="5"/>
          </p:nvPr>
        </p:nvSpPr>
        <p:spPr/>
        <p:txBody>
          <a:bodyPr/>
          <a:lstStyle/>
          <a:p>
            <a:fld id="{F9E88627-353D-7545-8893-93FA3553EA86}" type="slidenum">
              <a:rPr lang="en-US" smtClean="0"/>
              <a:t>12</a:t>
            </a:fld>
            <a:endParaRPr lang="en-US"/>
          </a:p>
        </p:txBody>
      </p:sp>
    </p:spTree>
    <p:extLst>
      <p:ext uri="{BB962C8B-B14F-4D97-AF65-F5344CB8AC3E}">
        <p14:creationId xmlns:p14="http://schemas.microsoft.com/office/powerpoint/2010/main" val="404077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Plenary:</a:t>
            </a:r>
          </a:p>
          <a:p>
            <a:endParaRPr lang="en-US" dirty="0"/>
          </a:p>
          <a:p>
            <a:r>
              <a:rPr lang="en-US" dirty="0"/>
              <a:t>Show students this simple video, can students think of how they can add a loop block with this code to create a square.</a:t>
            </a:r>
          </a:p>
          <a:p>
            <a:endParaRPr lang="en-US" dirty="0"/>
          </a:p>
          <a:p>
            <a:r>
              <a:rPr lang="en-US" dirty="0"/>
              <a:t>You may want your student to explore this by drawing or walking out the code (i.e. getting up and moving though the </a:t>
            </a:r>
            <a:r>
              <a:rPr lang="en-US"/>
              <a:t>code).</a:t>
            </a:r>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13</a:t>
            </a:fld>
            <a:endParaRPr lang="en-US"/>
          </a:p>
        </p:txBody>
      </p:sp>
    </p:spTree>
    <p:extLst>
      <p:ext uri="{BB962C8B-B14F-4D97-AF65-F5344CB8AC3E}">
        <p14:creationId xmlns:p14="http://schemas.microsoft.com/office/powerpoint/2010/main" val="3536254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students to key vocabulary for this lesson:</a:t>
            </a:r>
          </a:p>
          <a:p>
            <a:endParaRPr lang="en-US" dirty="0"/>
          </a:p>
          <a:p>
            <a:r>
              <a:rPr lang="en-GB" sz="1200" b="0" i="0" kern="1200" dirty="0">
                <a:solidFill>
                  <a:schemeClr val="tx1"/>
                </a:solidFill>
                <a:effectLst/>
                <a:latin typeface="+mn-lt"/>
                <a:ea typeface="+mn-ea"/>
                <a:cs typeface="+mn-cs"/>
              </a:rPr>
              <a:t>Sequence: When we sequence things, we arrange them in a particular order. Sequence-based algorithms are made from a precise set of instructions.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Repetition : This is the recurrence of actions or events. For example, we eat our lunch each lunchtime and might watch a favourite soap every evening. Repetition in programming means to repeat the execution of certain instructions.</a:t>
            </a:r>
          </a:p>
          <a:p>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2</a:t>
            </a:fld>
            <a:endParaRPr lang="en-US"/>
          </a:p>
        </p:txBody>
      </p:sp>
    </p:spTree>
    <p:extLst>
      <p:ext uri="{BB962C8B-B14F-4D97-AF65-F5344CB8AC3E}">
        <p14:creationId xmlns:p14="http://schemas.microsoft.com/office/powerpoint/2010/main" val="961740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Patterns are everywhere in nature. </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These </a:t>
            </a:r>
            <a:r>
              <a:rPr lang="en-GB" sz="1200" b="0" i="0" u="none" strike="noStrike" kern="1200" dirty="0">
                <a:solidFill>
                  <a:schemeClr val="tx1"/>
                </a:solidFill>
                <a:effectLst/>
                <a:latin typeface="+mn-lt"/>
                <a:ea typeface="+mn-ea"/>
                <a:cs typeface="+mn-cs"/>
                <a:hlinkClick r:id="rId3" tooltip="Patterns"/>
              </a:rPr>
              <a:t>patterns</a:t>
            </a:r>
            <a:r>
              <a:rPr lang="en-GB" sz="1200" b="0" i="0" kern="1200" dirty="0">
                <a:solidFill>
                  <a:schemeClr val="tx1"/>
                </a:solidFill>
                <a:effectLst/>
                <a:latin typeface="+mn-lt"/>
                <a:ea typeface="+mn-ea"/>
                <a:cs typeface="+mn-cs"/>
              </a:rPr>
              <a:t> recur in different contexts, Natural patterns include </a:t>
            </a:r>
            <a:r>
              <a:rPr lang="en-GB" sz="1200" b="0" i="0" u="none" strike="noStrike" kern="1200" dirty="0">
                <a:solidFill>
                  <a:schemeClr val="tx1"/>
                </a:solidFill>
                <a:effectLst/>
                <a:latin typeface="+mn-lt"/>
                <a:ea typeface="+mn-ea"/>
                <a:cs typeface="+mn-cs"/>
                <a:hlinkClick r:id="rId4" tooltip="Symmetries"/>
              </a:rPr>
              <a:t>symmetries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5" tooltip="Trees"/>
              </a:rPr>
              <a:t>trees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6" tooltip="Spirals"/>
              </a:rPr>
              <a:t>spirals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7" tooltip="Meanders"/>
              </a:rPr>
              <a:t>meanders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8" tooltip="Wave"/>
              </a:rPr>
              <a:t>waves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9" tooltip="Foams"/>
              </a:rPr>
              <a:t>foams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0" tooltip="Tessellations"/>
              </a:rPr>
              <a:t>tessellations</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11" tooltip="Fracture"/>
              </a:rPr>
              <a:t>cracks</a:t>
            </a:r>
            <a:r>
              <a:rPr lang="en-GB" sz="1200" b="0" i="0" kern="1200" dirty="0">
                <a:solidFill>
                  <a:schemeClr val="tx1"/>
                </a:solidFill>
                <a:effectLst/>
                <a:latin typeface="+mn-lt"/>
                <a:ea typeface="+mn-ea"/>
                <a:cs typeface="+mn-cs"/>
              </a:rPr>
              <a:t> and </a:t>
            </a:r>
            <a:r>
              <a:rPr lang="en-GB" sz="1200" b="0" i="0" u="sng" kern="1200" dirty="0">
                <a:solidFill>
                  <a:schemeClr val="tx1"/>
                </a:solidFill>
                <a:effectLst/>
                <a:latin typeface="+mn-lt"/>
                <a:ea typeface="+mn-ea"/>
                <a:cs typeface="+mn-cs"/>
              </a:rPr>
              <a:t>stripes</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Ask students to explore the images shown, can they see the pattern produced by nature? Can they think of any other patterns?</a:t>
            </a:r>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3</a:t>
            </a:fld>
            <a:endParaRPr lang="en-US"/>
          </a:p>
        </p:txBody>
      </p:sp>
    </p:spTree>
    <p:extLst>
      <p:ext uri="{BB962C8B-B14F-4D97-AF65-F5344CB8AC3E}">
        <p14:creationId xmlns:p14="http://schemas.microsoft.com/office/powerpoint/2010/main" val="563968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a:t>
            </a:r>
            <a:r>
              <a:rPr lang="en-GB" sz="1200" b="0" i="0" kern="1200" dirty="0">
                <a:solidFill>
                  <a:schemeClr val="tx1"/>
                </a:solidFill>
                <a:effectLst/>
                <a:latin typeface="+mn-lt"/>
                <a:ea typeface="+mn-ea"/>
                <a:cs typeface="+mn-cs"/>
              </a:rPr>
              <a:t>repetition</a:t>
            </a:r>
            <a:r>
              <a:rPr lang="en-US" dirty="0"/>
              <a:t> by looking at popular songs, can children see </a:t>
            </a:r>
            <a:r>
              <a:rPr lang="en-GB" sz="1200" b="0" i="0" kern="1200" dirty="0">
                <a:solidFill>
                  <a:schemeClr val="tx1"/>
                </a:solidFill>
                <a:effectLst/>
                <a:latin typeface="+mn-lt"/>
                <a:ea typeface="+mn-ea"/>
                <a:cs typeface="+mn-cs"/>
              </a:rPr>
              <a:t>repetition</a:t>
            </a:r>
            <a:r>
              <a:rPr lang="en-US" dirty="0"/>
              <a:t> in these songs?</a:t>
            </a:r>
          </a:p>
          <a:p>
            <a:endParaRPr lang="en-US" dirty="0"/>
          </a:p>
          <a:p>
            <a:r>
              <a:rPr lang="en-US" dirty="0"/>
              <a:t>(You may want to change these songs to nursery rhymes or songs that are current at the time).</a:t>
            </a:r>
          </a:p>
          <a:p>
            <a:endParaRPr lang="en-US" dirty="0"/>
          </a:p>
          <a:p>
            <a:r>
              <a:rPr lang="en-US" dirty="0"/>
              <a:t>You could also print extracts from songs and ask your students to highlight the </a:t>
            </a:r>
            <a:r>
              <a:rPr lang="en-GB" sz="1200" b="0" i="0" kern="1200" dirty="0">
                <a:solidFill>
                  <a:schemeClr val="tx1"/>
                </a:solidFill>
                <a:effectLst/>
                <a:latin typeface="+mn-lt"/>
                <a:ea typeface="+mn-ea"/>
                <a:cs typeface="+mn-cs"/>
              </a:rPr>
              <a:t>repetition</a:t>
            </a:r>
            <a:r>
              <a:rPr lang="en-US" dirty="0"/>
              <a:t>. </a:t>
            </a:r>
          </a:p>
          <a:p>
            <a:endParaRPr lang="en-US" dirty="0"/>
          </a:p>
          <a:p>
            <a:r>
              <a:rPr lang="en-US" dirty="0"/>
              <a:t>On the board, you may want to highlight the </a:t>
            </a:r>
            <a:r>
              <a:rPr lang="en-GB" sz="1200" b="0" i="0" kern="1200" dirty="0">
                <a:solidFill>
                  <a:schemeClr val="tx1"/>
                </a:solidFill>
                <a:effectLst/>
                <a:latin typeface="+mn-lt"/>
                <a:ea typeface="+mn-ea"/>
                <a:cs typeface="+mn-cs"/>
              </a:rPr>
              <a:t>repetition</a:t>
            </a:r>
            <a:r>
              <a:rPr lang="en-US" dirty="0"/>
              <a:t>.</a:t>
            </a:r>
          </a:p>
        </p:txBody>
      </p:sp>
      <p:sp>
        <p:nvSpPr>
          <p:cNvPr id="4" name="Slide Number Placeholder 3"/>
          <p:cNvSpPr>
            <a:spLocks noGrp="1"/>
          </p:cNvSpPr>
          <p:nvPr>
            <p:ph type="sldNum" sz="quarter" idx="5"/>
          </p:nvPr>
        </p:nvSpPr>
        <p:spPr/>
        <p:txBody>
          <a:bodyPr/>
          <a:lstStyle/>
          <a:p>
            <a:fld id="{F9E88627-353D-7545-8893-93FA3553EA86}" type="slidenum">
              <a:rPr lang="en-US" smtClean="0"/>
              <a:t>4</a:t>
            </a:fld>
            <a:endParaRPr lang="en-US"/>
          </a:p>
        </p:txBody>
      </p:sp>
    </p:spTree>
    <p:extLst>
      <p:ext uri="{BB962C8B-B14F-4D97-AF65-F5344CB8AC3E}">
        <p14:creationId xmlns:p14="http://schemas.microsoft.com/office/powerpoint/2010/main" val="39773733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students an example of how the repetition in the songs may be displayed with the use of loop blocks.</a:t>
            </a:r>
          </a:p>
        </p:txBody>
      </p:sp>
      <p:sp>
        <p:nvSpPr>
          <p:cNvPr id="4" name="Slide Number Placeholder 3"/>
          <p:cNvSpPr>
            <a:spLocks noGrp="1"/>
          </p:cNvSpPr>
          <p:nvPr>
            <p:ph type="sldNum" sz="quarter" idx="5"/>
          </p:nvPr>
        </p:nvSpPr>
        <p:spPr/>
        <p:txBody>
          <a:bodyPr/>
          <a:lstStyle/>
          <a:p>
            <a:fld id="{F9E88627-353D-7545-8893-93FA3553EA86}" type="slidenum">
              <a:rPr lang="en-US" smtClean="0"/>
              <a:t>5</a:t>
            </a:fld>
            <a:endParaRPr lang="en-US"/>
          </a:p>
        </p:txBody>
      </p:sp>
    </p:spTree>
    <p:extLst>
      <p:ext uri="{BB962C8B-B14F-4D97-AF65-F5344CB8AC3E}">
        <p14:creationId xmlns:p14="http://schemas.microsoft.com/office/powerpoint/2010/main" val="4227284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students about the importance of </a:t>
            </a:r>
            <a:r>
              <a:rPr lang="en-GB" sz="1200" b="0" i="0" kern="1200" dirty="0">
                <a:solidFill>
                  <a:schemeClr val="tx1"/>
                </a:solidFill>
                <a:effectLst/>
                <a:latin typeface="+mn-lt"/>
                <a:ea typeface="+mn-ea"/>
                <a:cs typeface="+mn-cs"/>
              </a:rPr>
              <a:t>repetition in coding.</a:t>
            </a:r>
            <a:endParaRPr lang="en-US" dirty="0"/>
          </a:p>
        </p:txBody>
      </p:sp>
      <p:sp>
        <p:nvSpPr>
          <p:cNvPr id="4" name="Slide Number Placeholder 3"/>
          <p:cNvSpPr>
            <a:spLocks noGrp="1"/>
          </p:cNvSpPr>
          <p:nvPr>
            <p:ph type="sldNum" sz="quarter" idx="5"/>
          </p:nvPr>
        </p:nvSpPr>
        <p:spPr/>
        <p:txBody>
          <a:bodyPr/>
          <a:lstStyle/>
          <a:p>
            <a:fld id="{F9E88627-353D-7545-8893-93FA3553EA86}" type="slidenum">
              <a:rPr lang="en-US" smtClean="0"/>
              <a:t>6</a:t>
            </a:fld>
            <a:endParaRPr lang="en-US"/>
          </a:p>
        </p:txBody>
      </p:sp>
    </p:spTree>
    <p:extLst>
      <p:ext uri="{BB962C8B-B14F-4D97-AF65-F5344CB8AC3E}">
        <p14:creationId xmlns:p14="http://schemas.microsoft.com/office/powerpoint/2010/main" val="143149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look at these two pieces of code. Get students to physically trace though the code, what does the code do? Are they the same or different?  Which code is the most</a:t>
            </a:r>
            <a:r>
              <a:rPr lang="en-US" baseline="0" dirty="0"/>
              <a:t> efficient</a:t>
            </a:r>
            <a:r>
              <a:rPr lang="en-US" dirty="0"/>
              <a:t>?</a:t>
            </a:r>
          </a:p>
        </p:txBody>
      </p:sp>
      <p:sp>
        <p:nvSpPr>
          <p:cNvPr id="4" name="Slide Number Placeholder 3"/>
          <p:cNvSpPr>
            <a:spLocks noGrp="1"/>
          </p:cNvSpPr>
          <p:nvPr>
            <p:ph type="sldNum" sz="quarter" idx="5"/>
          </p:nvPr>
        </p:nvSpPr>
        <p:spPr/>
        <p:txBody>
          <a:bodyPr/>
          <a:lstStyle/>
          <a:p>
            <a:fld id="{F9E88627-353D-7545-8893-93FA3553EA86}" type="slidenum">
              <a:rPr lang="en-US" smtClean="0"/>
              <a:t>7</a:t>
            </a:fld>
            <a:endParaRPr lang="en-US"/>
          </a:p>
        </p:txBody>
      </p:sp>
    </p:spTree>
    <p:extLst>
      <p:ext uri="{BB962C8B-B14F-4D97-AF65-F5344CB8AC3E}">
        <p14:creationId xmlns:p14="http://schemas.microsoft.com/office/powerpoint/2010/main" val="1936317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students to explore these instructions/algorithms.</a:t>
            </a:r>
          </a:p>
          <a:p>
            <a:endParaRPr lang="en-US" dirty="0"/>
          </a:p>
          <a:p>
            <a:r>
              <a:rPr lang="en-US" dirty="0"/>
              <a:t>Your students can explore this by drawing or walking </a:t>
            </a:r>
            <a:r>
              <a:rPr lang="en-US" dirty="0">
                <a:solidFill>
                  <a:srgbClr val="FF0000"/>
                </a:solidFill>
              </a:rPr>
              <a:t>out the in </a:t>
            </a:r>
            <a:r>
              <a:rPr lang="en-US" dirty="0"/>
              <a:t>(i.e. getting up and moving though the code)</a:t>
            </a:r>
          </a:p>
          <a:p>
            <a:endParaRPr lang="en-US" dirty="0"/>
          </a:p>
          <a:p>
            <a:r>
              <a:rPr lang="en-US" dirty="0"/>
              <a:t>What does it do? (Makes you draw/walk in a square shape)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your students think of how they can add repetition to make this simpler and more concise?</a:t>
            </a:r>
          </a:p>
        </p:txBody>
      </p:sp>
      <p:sp>
        <p:nvSpPr>
          <p:cNvPr id="4" name="Slide Number Placeholder 3"/>
          <p:cNvSpPr>
            <a:spLocks noGrp="1"/>
          </p:cNvSpPr>
          <p:nvPr>
            <p:ph type="sldNum" sz="quarter" idx="5"/>
          </p:nvPr>
        </p:nvSpPr>
        <p:spPr/>
        <p:txBody>
          <a:bodyPr/>
          <a:lstStyle/>
          <a:p>
            <a:fld id="{F9E88627-353D-7545-8893-93FA3553EA86}" type="slidenum">
              <a:rPr lang="en-US" smtClean="0"/>
              <a:t>8</a:t>
            </a:fld>
            <a:endParaRPr lang="en-US"/>
          </a:p>
        </p:txBody>
      </p:sp>
    </p:spTree>
    <p:extLst>
      <p:ext uri="{BB962C8B-B14F-4D97-AF65-F5344CB8AC3E}">
        <p14:creationId xmlns:p14="http://schemas.microsoft.com/office/powerpoint/2010/main" val="500587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 students to explore this instruction/algorithm.</a:t>
            </a:r>
          </a:p>
          <a:p>
            <a:endParaRPr lang="en-US" dirty="0"/>
          </a:p>
          <a:p>
            <a:r>
              <a:rPr lang="en-US" dirty="0"/>
              <a:t>Your students can explore this by drawing or walking out the in (i.e. getting up and moving though the code)</a:t>
            </a:r>
          </a:p>
          <a:p>
            <a:endParaRPr lang="en-US" dirty="0"/>
          </a:p>
          <a:p>
            <a:r>
              <a:rPr lang="en-US" dirty="0"/>
              <a:t>What does it do? (Makes you draw/walk in a square shape)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adding repetition has it made the algorithm simpler and more concise?</a:t>
            </a:r>
          </a:p>
        </p:txBody>
      </p:sp>
      <p:sp>
        <p:nvSpPr>
          <p:cNvPr id="4" name="Slide Number Placeholder 3"/>
          <p:cNvSpPr>
            <a:spLocks noGrp="1"/>
          </p:cNvSpPr>
          <p:nvPr>
            <p:ph type="sldNum" sz="quarter" idx="5"/>
          </p:nvPr>
        </p:nvSpPr>
        <p:spPr/>
        <p:txBody>
          <a:bodyPr/>
          <a:lstStyle/>
          <a:p>
            <a:fld id="{F9E88627-353D-7545-8893-93FA3553EA86}" type="slidenum">
              <a:rPr lang="en-US" smtClean="0"/>
              <a:t>9</a:t>
            </a:fld>
            <a:endParaRPr lang="en-US"/>
          </a:p>
        </p:txBody>
      </p:sp>
    </p:spTree>
    <p:extLst>
      <p:ext uri="{BB962C8B-B14F-4D97-AF65-F5344CB8AC3E}">
        <p14:creationId xmlns:p14="http://schemas.microsoft.com/office/powerpoint/2010/main" val="2131302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786F-C242-034D-B919-2905BDFF779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62F3A1E-030F-CF4B-B126-07B534743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2D1F8B-9E6E-B44C-9E13-0F2F050CCA3B}"/>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5" name="Footer Placeholder 4">
            <a:extLst>
              <a:ext uri="{FF2B5EF4-FFF2-40B4-BE49-F238E27FC236}">
                <a16:creationId xmlns:a16="http://schemas.microsoft.com/office/drawing/2014/main" id="{7B41C029-F807-634F-9061-A2635703B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1C19-4921-6447-BD9B-EBFD1309B3CE}"/>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5414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94BDA-F8BF-684C-B9AE-E31C728208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FF807A9-4E6B-0A49-B5C2-761B9751439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1BCFCFD-7449-324C-AAE9-A25D0D017F08}"/>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5" name="Footer Placeholder 4">
            <a:extLst>
              <a:ext uri="{FF2B5EF4-FFF2-40B4-BE49-F238E27FC236}">
                <a16:creationId xmlns:a16="http://schemas.microsoft.com/office/drawing/2014/main" id="{71A53598-4BC2-5649-B09E-B92A7250D2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83D9B-A9AF-7748-907C-C9834C4AA313}"/>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422841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B5323F-217B-9A46-82AA-7DC81CCA8A7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0D837A9-4721-CB49-BB20-C230B2049DE7}"/>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BF2A9AF-3154-FA4B-A029-4EE61F937CA9}"/>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5" name="Footer Placeholder 4">
            <a:extLst>
              <a:ext uri="{FF2B5EF4-FFF2-40B4-BE49-F238E27FC236}">
                <a16:creationId xmlns:a16="http://schemas.microsoft.com/office/drawing/2014/main" id="{3EBF7C61-B6A4-694B-A0CF-556B22817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BE95EF-5429-FF4C-B201-B8CF34A03B71}"/>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416006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A5778-13AC-A343-9920-6B124AD45D6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6274ECF-2BC2-424F-AE76-51F81BBCC2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043240-4AD1-4F4C-BC86-67C7E6169EAD}"/>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5" name="Footer Placeholder 4">
            <a:extLst>
              <a:ext uri="{FF2B5EF4-FFF2-40B4-BE49-F238E27FC236}">
                <a16:creationId xmlns:a16="http://schemas.microsoft.com/office/drawing/2014/main" id="{7625B7D5-1750-AE4C-B584-C50822184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689C1-AAD3-6540-AFAA-E3AF0833C1A9}"/>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98986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F31F2-7306-3C43-A385-79DB8C31039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9B7E0FD-B929-F24B-9B14-FD5DCEEFEA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01AC9F3-B023-EA43-BC6B-BA3956136B0E}"/>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5" name="Footer Placeholder 4">
            <a:extLst>
              <a:ext uri="{FF2B5EF4-FFF2-40B4-BE49-F238E27FC236}">
                <a16:creationId xmlns:a16="http://schemas.microsoft.com/office/drawing/2014/main" id="{9EEC9F87-0928-EA4E-A474-F9A6B41A7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884EF-6077-144A-9531-AB2AE26AFA66}"/>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919279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E718-91A9-7748-A00C-B32F3A8ADCA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104B3B0-60E8-8240-97C3-232F1C17F21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BFF0DC4-5CDF-754C-8D0E-DC50A503A29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DD4377A-FA8F-9D4C-A98E-C676E617FD01}"/>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6" name="Footer Placeholder 5">
            <a:extLst>
              <a:ext uri="{FF2B5EF4-FFF2-40B4-BE49-F238E27FC236}">
                <a16:creationId xmlns:a16="http://schemas.microsoft.com/office/drawing/2014/main" id="{2A87ADF3-5FC2-CD44-A521-0360D8632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814BA-F0BF-D04C-90CB-0752FCAD46CD}"/>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1742340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9E6B-E8FD-0C47-9AE8-EB439355047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F13B30F-6BBD-A349-9BA4-16F56F21A0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20C0DB3-AEB7-8C46-8027-F773083AB6A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4904B5F-2A0D-C140-81F6-891C99A103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7817309-4FB8-0A45-886C-05BFABACB82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C5A6364-1CC5-0B43-833B-D4B7EE5BBC8C}"/>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8" name="Footer Placeholder 7">
            <a:extLst>
              <a:ext uri="{FF2B5EF4-FFF2-40B4-BE49-F238E27FC236}">
                <a16:creationId xmlns:a16="http://schemas.microsoft.com/office/drawing/2014/main" id="{F66F0914-4826-7A4B-875E-0AD889EE07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FEB2FA6-9F4B-794D-B859-BB08B2B833BD}"/>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636789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DBC4-A827-1544-B7E6-38AA5445981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81431B9-42E3-684E-B971-028CE9D5FB81}"/>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4" name="Footer Placeholder 3">
            <a:extLst>
              <a:ext uri="{FF2B5EF4-FFF2-40B4-BE49-F238E27FC236}">
                <a16:creationId xmlns:a16="http://schemas.microsoft.com/office/drawing/2014/main" id="{7556774D-5815-C646-8CFA-0D2B7ECFF6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4681B4-3D6F-1B40-934E-A7EA1A4F51C0}"/>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3090738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903F7F-6390-A44E-B438-6821EEC4714D}"/>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3" name="Footer Placeholder 2">
            <a:extLst>
              <a:ext uri="{FF2B5EF4-FFF2-40B4-BE49-F238E27FC236}">
                <a16:creationId xmlns:a16="http://schemas.microsoft.com/office/drawing/2014/main" id="{D5A78EA2-1C53-9E40-B97F-64F084EC30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2E191-8914-7F4E-9656-5BA0F7A09334}"/>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1556028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C20F-48FA-B64B-8CBD-31594E79B9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14079F1-9DBE-F44C-BAC5-6598C32F4F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DDEF948-0A51-524A-9A88-CF06F477E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714DF1-1C0A-4C4C-93C7-710C5FB8A2E8}"/>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6" name="Footer Placeholder 5">
            <a:extLst>
              <a:ext uri="{FF2B5EF4-FFF2-40B4-BE49-F238E27FC236}">
                <a16:creationId xmlns:a16="http://schemas.microsoft.com/office/drawing/2014/main" id="{A15E5CCF-1A06-F547-A1AC-4DAD628A70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D9565-30DF-4648-97AE-8B2668B805DF}"/>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3872623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3379A-BB14-4B4F-A3FC-058D8EB229B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45CB568-847E-6741-9B24-849E3DA5D3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901CDA-C668-C74A-9FD9-26970D38D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8E5577-5476-EB49-B83F-5DC08BB6FC9C}"/>
              </a:ext>
            </a:extLst>
          </p:cNvPr>
          <p:cNvSpPr>
            <a:spLocks noGrp="1"/>
          </p:cNvSpPr>
          <p:nvPr>
            <p:ph type="dt" sz="half" idx="10"/>
          </p:nvPr>
        </p:nvSpPr>
        <p:spPr/>
        <p:txBody>
          <a:bodyPr/>
          <a:lstStyle/>
          <a:p>
            <a:fld id="{03C3E48C-0798-DB43-A1ED-0E39F4A39A29}" type="datetimeFigureOut">
              <a:rPr lang="en-US" smtClean="0"/>
              <a:t>4/9/20</a:t>
            </a:fld>
            <a:endParaRPr lang="en-US"/>
          </a:p>
        </p:txBody>
      </p:sp>
      <p:sp>
        <p:nvSpPr>
          <p:cNvPr id="6" name="Footer Placeholder 5">
            <a:extLst>
              <a:ext uri="{FF2B5EF4-FFF2-40B4-BE49-F238E27FC236}">
                <a16:creationId xmlns:a16="http://schemas.microsoft.com/office/drawing/2014/main" id="{597B1B65-7437-D341-8934-353B5D2DF3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21EAE1-6C16-6645-BF4D-C363FE202071}"/>
              </a:ext>
            </a:extLst>
          </p:cNvPr>
          <p:cNvSpPr>
            <a:spLocks noGrp="1"/>
          </p:cNvSpPr>
          <p:nvPr>
            <p:ph type="sldNum" sz="quarter" idx="12"/>
          </p:nvPr>
        </p:nvSpPr>
        <p:spPr/>
        <p:txBody>
          <a:bodyPr/>
          <a:lstStyle/>
          <a:p>
            <a:fld id="{630B8E76-65DD-A046-9F3E-50305E485801}" type="slidenum">
              <a:rPr lang="en-US" smtClean="0"/>
              <a:t>‹#›</a:t>
            </a:fld>
            <a:endParaRPr lang="en-US"/>
          </a:p>
        </p:txBody>
      </p:sp>
    </p:spTree>
    <p:extLst>
      <p:ext uri="{BB962C8B-B14F-4D97-AF65-F5344CB8AC3E}">
        <p14:creationId xmlns:p14="http://schemas.microsoft.com/office/powerpoint/2010/main" val="275819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80BB4C-3457-5646-935D-FB05D00251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FFBB58C-2585-5D48-B074-B84D771948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D1DDFD-222F-5F4E-AB88-BB2EE90A7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C3E48C-0798-DB43-A1ED-0E39F4A39A29}" type="datetimeFigureOut">
              <a:rPr lang="en-US" smtClean="0"/>
              <a:t>4/9/20</a:t>
            </a:fld>
            <a:endParaRPr lang="en-US"/>
          </a:p>
        </p:txBody>
      </p:sp>
      <p:sp>
        <p:nvSpPr>
          <p:cNvPr id="5" name="Footer Placeholder 4">
            <a:extLst>
              <a:ext uri="{FF2B5EF4-FFF2-40B4-BE49-F238E27FC236}">
                <a16:creationId xmlns:a16="http://schemas.microsoft.com/office/drawing/2014/main" id="{77A9639C-2CC2-3242-9364-8223A6CE9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53841E-390F-3B40-B683-3B10FC8573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B8E76-65DD-A046-9F3E-50305E485801}" type="slidenum">
              <a:rPr lang="en-US" smtClean="0"/>
              <a:t>‹#›</a:t>
            </a:fld>
            <a:endParaRPr lang="en-US"/>
          </a:p>
        </p:txBody>
      </p:sp>
    </p:spTree>
    <p:extLst>
      <p:ext uri="{BB962C8B-B14F-4D97-AF65-F5344CB8AC3E}">
        <p14:creationId xmlns:p14="http://schemas.microsoft.com/office/powerpoint/2010/main" val="959661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2.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9.png"/><Relationship Id="rId5" Type="http://schemas.openxmlformats.org/officeDocument/2006/relationships/image" Target="../media/image1.tif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1.png"/><Relationship Id="rId5" Type="http://schemas.openxmlformats.org/officeDocument/2006/relationships/image" Target="../media/image1.tiff"/><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8" Type="http://schemas.openxmlformats.org/officeDocument/2006/relationships/image" Target="../media/image3.tiff"/><Relationship Id="rId3" Type="http://schemas.openxmlformats.org/officeDocument/2006/relationships/image" Target="../media/image1.tiff"/><Relationship Id="rId7"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1.tiff"/><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tiff"/><Relationship Id="rId9" Type="http://schemas.openxmlformats.org/officeDocument/2006/relationships/image" Target="../media/image3.tiff"/></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tiff"/></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tiff"/><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3.tif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customXml" Target="../ink/ink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circuit board&#10;&#10;Description automatically generated">
            <a:extLst>
              <a:ext uri="{FF2B5EF4-FFF2-40B4-BE49-F238E27FC236}">
                <a16:creationId xmlns:a16="http://schemas.microsoft.com/office/drawing/2014/main" id="{ECB90B38-203F-144E-A9D4-9C9A9EC3FAB2}"/>
              </a:ext>
            </a:extLst>
          </p:cNvPr>
          <p:cNvPicPr>
            <a:picLocks noChangeAspect="1"/>
          </p:cNvPicPr>
          <p:nvPr/>
        </p:nvPicPr>
        <p:blipFill rotWithShape="1">
          <a:blip r:embed="rId3"/>
          <a:srcRect/>
          <a:stretch/>
        </p:blipFill>
        <p:spPr>
          <a:xfrm>
            <a:off x="20" y="10"/>
            <a:ext cx="12191980" cy="6857990"/>
          </a:xfrm>
          <a:custGeom>
            <a:avLst/>
            <a:gdLst/>
            <a:ahLst/>
            <a:cxnLst/>
            <a:rect l="l" t="t" r="r" b="b"/>
            <a:pathLst>
              <a:path w="12191997" h="6858000">
                <a:moveTo>
                  <a:pt x="6631620" y="983228"/>
                </a:moveTo>
                <a:cubicBezTo>
                  <a:pt x="6631620" y="983228"/>
                  <a:pt x="6631620" y="983228"/>
                  <a:pt x="12091643" y="983228"/>
                </a:cubicBezTo>
                <a:lnTo>
                  <a:pt x="12191997" y="991151"/>
                </a:lnTo>
                <a:lnTo>
                  <a:pt x="12191997" y="6858000"/>
                </a:lnTo>
                <a:lnTo>
                  <a:pt x="3051794" y="6858000"/>
                </a:lnTo>
                <a:lnTo>
                  <a:pt x="3048485" y="6845812"/>
                </a:lnTo>
                <a:cubicBezTo>
                  <a:pt x="2999734" y="6614233"/>
                  <a:pt x="3024109" y="6346091"/>
                  <a:pt x="3121611" y="6151078"/>
                </a:cubicBezTo>
                <a:cubicBezTo>
                  <a:pt x="3121611" y="6151078"/>
                  <a:pt x="3121611" y="6151078"/>
                  <a:pt x="5851619" y="1422010"/>
                </a:cubicBezTo>
                <a:cubicBezTo>
                  <a:pt x="5997869" y="1178242"/>
                  <a:pt x="6355374" y="983228"/>
                  <a:pt x="6631620" y="983228"/>
                </a:cubicBezTo>
                <a:close/>
                <a:moveTo>
                  <a:pt x="0" y="339531"/>
                </a:moveTo>
                <a:lnTo>
                  <a:pt x="54301" y="339531"/>
                </a:lnTo>
                <a:cubicBezTo>
                  <a:pt x="1340585" y="339531"/>
                  <a:pt x="1340585" y="339531"/>
                  <a:pt x="1340585" y="339531"/>
                </a:cubicBezTo>
                <a:cubicBezTo>
                  <a:pt x="1495969" y="339531"/>
                  <a:pt x="1635814" y="422097"/>
                  <a:pt x="1713506" y="556265"/>
                </a:cubicBezTo>
                <a:cubicBezTo>
                  <a:pt x="2909965" y="2625561"/>
                  <a:pt x="2909965" y="2625561"/>
                  <a:pt x="2909965" y="2625561"/>
                </a:cubicBezTo>
                <a:cubicBezTo>
                  <a:pt x="2987657" y="2754570"/>
                  <a:pt x="2987657" y="2919700"/>
                  <a:pt x="2909965" y="3048708"/>
                </a:cubicBezTo>
                <a:cubicBezTo>
                  <a:pt x="1713506" y="5118003"/>
                  <a:pt x="1713506" y="5118003"/>
                  <a:pt x="1713506" y="5118003"/>
                </a:cubicBezTo>
                <a:cubicBezTo>
                  <a:pt x="1635814" y="5252173"/>
                  <a:pt x="1495969" y="5334737"/>
                  <a:pt x="1340585" y="5334737"/>
                </a:cubicBezTo>
                <a:cubicBezTo>
                  <a:pt x="816002" y="5334737"/>
                  <a:pt x="406171" y="5334737"/>
                  <a:pt x="85990" y="5334737"/>
                </a:cubicBezTo>
                <a:lnTo>
                  <a:pt x="0" y="5334737"/>
                </a:lnTo>
                <a:close/>
                <a:moveTo>
                  <a:pt x="2861712" y="0"/>
                </a:moveTo>
                <a:lnTo>
                  <a:pt x="5175003" y="0"/>
                </a:lnTo>
                <a:lnTo>
                  <a:pt x="5220943" y="79581"/>
                </a:lnTo>
                <a:cubicBezTo>
                  <a:pt x="5331226" y="270618"/>
                  <a:pt x="5491637" y="548491"/>
                  <a:pt x="5724962" y="952668"/>
                </a:cubicBezTo>
                <a:cubicBezTo>
                  <a:pt x="5764962" y="1023782"/>
                  <a:pt x="5764962" y="1130450"/>
                  <a:pt x="5724962" y="1201564"/>
                </a:cubicBezTo>
                <a:cubicBezTo>
                  <a:pt x="5724962" y="1201564"/>
                  <a:pt x="5724962" y="1201564"/>
                  <a:pt x="4978322" y="2494933"/>
                </a:cubicBezTo>
                <a:cubicBezTo>
                  <a:pt x="4942768" y="2561602"/>
                  <a:pt x="4844993" y="2614935"/>
                  <a:pt x="4764998" y="2614935"/>
                </a:cubicBezTo>
                <a:lnTo>
                  <a:pt x="3271717" y="2614935"/>
                </a:lnTo>
                <a:cubicBezTo>
                  <a:pt x="3196167" y="2614935"/>
                  <a:pt x="3098390" y="2561602"/>
                  <a:pt x="3058392" y="2494933"/>
                </a:cubicBezTo>
                <a:cubicBezTo>
                  <a:pt x="3058392" y="2494933"/>
                  <a:pt x="3058392" y="2494933"/>
                  <a:pt x="2311754" y="1201564"/>
                </a:cubicBezTo>
                <a:cubicBezTo>
                  <a:pt x="2276199" y="1130450"/>
                  <a:pt x="2276199" y="1023782"/>
                  <a:pt x="2311754" y="952668"/>
                </a:cubicBezTo>
                <a:cubicBezTo>
                  <a:pt x="2311754" y="952668"/>
                  <a:pt x="2311754" y="952668"/>
                  <a:pt x="2811944" y="86212"/>
                </a:cubicBezTo>
                <a:close/>
              </a:path>
            </a:pathLst>
          </a:custGeom>
        </p:spPr>
      </p:pic>
      <p:sp>
        <p:nvSpPr>
          <p:cNvPr id="9" name="TextBox 8">
            <a:extLst>
              <a:ext uri="{FF2B5EF4-FFF2-40B4-BE49-F238E27FC236}">
                <a16:creationId xmlns:a16="http://schemas.microsoft.com/office/drawing/2014/main" id="{895526B8-A21C-B843-8A15-12FCE85EB5EE}"/>
              </a:ext>
            </a:extLst>
          </p:cNvPr>
          <p:cNvSpPr txBox="1"/>
          <p:nvPr/>
        </p:nvSpPr>
        <p:spPr>
          <a:xfrm>
            <a:off x="5301342" y="2828834"/>
            <a:ext cx="4517572" cy="1200329"/>
          </a:xfrm>
          <a:prstGeom prst="rect">
            <a:avLst/>
          </a:prstGeom>
          <a:noFill/>
        </p:spPr>
        <p:txBody>
          <a:bodyPr wrap="square" rtlCol="0">
            <a:spAutoFit/>
          </a:bodyPr>
          <a:lstStyle/>
          <a:p>
            <a:r>
              <a:rPr lang="en-GB" sz="6000" b="1" dirty="0">
                <a:solidFill>
                  <a:srgbClr val="0099A9"/>
                </a:solidFill>
                <a:latin typeface="Arial" panose="020B0604020202020204" pitchFamily="34" charset="0"/>
                <a:cs typeface="Arial" panose="020B0604020202020204" pitchFamily="34" charset="0"/>
              </a:rPr>
              <a:t>Repetition</a:t>
            </a:r>
            <a:r>
              <a:rPr lang="en-GB" sz="7200" dirty="0">
                <a:solidFill>
                  <a:srgbClr val="0099A9"/>
                </a:solidFill>
                <a:effectLst/>
                <a:latin typeface="Bariol" panose="02000506040000020003" pitchFamily="2" charset="0"/>
              </a:rPr>
              <a:t> </a:t>
            </a:r>
            <a:endParaRPr lang="en-US" sz="7200" dirty="0">
              <a:solidFill>
                <a:srgbClr val="0099A9"/>
              </a:solidFill>
              <a:latin typeface="Bariol" panose="02000506040000020003" pitchFamily="2" charset="0"/>
            </a:endParaRPr>
          </a:p>
        </p:txBody>
      </p:sp>
      <p:pic>
        <p:nvPicPr>
          <p:cNvPr id="11" name="Picture 10">
            <a:extLst>
              <a:ext uri="{FF2B5EF4-FFF2-40B4-BE49-F238E27FC236}">
                <a16:creationId xmlns:a16="http://schemas.microsoft.com/office/drawing/2014/main" id="{F79F3456-52E0-1747-9532-F5F44588E1AD}"/>
              </a:ext>
            </a:extLst>
          </p:cNvPr>
          <p:cNvPicPr>
            <a:picLocks noChangeAspect="1"/>
          </p:cNvPicPr>
          <p:nvPr/>
        </p:nvPicPr>
        <p:blipFill>
          <a:blip r:embed="rId4"/>
          <a:stretch>
            <a:fillRect/>
          </a:stretch>
        </p:blipFill>
        <p:spPr>
          <a:xfrm>
            <a:off x="9358313" y="2331241"/>
            <a:ext cx="2032882" cy="2195513"/>
          </a:xfrm>
          <a:prstGeom prst="rect">
            <a:avLst/>
          </a:prstGeom>
        </p:spPr>
      </p:pic>
      <p:pic>
        <p:nvPicPr>
          <p:cNvPr id="12" name="Picture 11">
            <a:extLst>
              <a:ext uri="{FF2B5EF4-FFF2-40B4-BE49-F238E27FC236}">
                <a16:creationId xmlns:a16="http://schemas.microsoft.com/office/drawing/2014/main" id="{FEBB46B4-E84B-D344-ACBD-BC7EA4B130D2}"/>
              </a:ext>
            </a:extLst>
          </p:cNvPr>
          <p:cNvPicPr>
            <a:picLocks noChangeAspect="1"/>
          </p:cNvPicPr>
          <p:nvPr/>
        </p:nvPicPr>
        <p:blipFill>
          <a:blip r:embed="rId5"/>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2265672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974272" y="964533"/>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1600" dirty="0"/>
          </a:p>
        </p:txBody>
      </p:sp>
      <p:sp>
        <p:nvSpPr>
          <p:cNvPr id="3" name="Triangle 2">
            <a:extLst>
              <a:ext uri="{FF2B5EF4-FFF2-40B4-BE49-F238E27FC236}">
                <a16:creationId xmlns:a16="http://schemas.microsoft.com/office/drawing/2014/main" id="{14B17859-9CA2-9B4B-BDF3-F208A3AC6F7F}"/>
              </a:ext>
            </a:extLst>
          </p:cNvPr>
          <p:cNvSpPr/>
          <p:nvPr/>
        </p:nvSpPr>
        <p:spPr>
          <a:xfrm>
            <a:off x="1748553" y="2338031"/>
            <a:ext cx="2509284" cy="24454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gular Pentagon 6">
            <a:extLst>
              <a:ext uri="{FF2B5EF4-FFF2-40B4-BE49-F238E27FC236}">
                <a16:creationId xmlns:a16="http://schemas.microsoft.com/office/drawing/2014/main" id="{EC90552D-B6C0-DA4D-AEBE-30D1C30B1963}"/>
              </a:ext>
            </a:extLst>
          </p:cNvPr>
          <p:cNvSpPr/>
          <p:nvPr/>
        </p:nvSpPr>
        <p:spPr>
          <a:xfrm>
            <a:off x="4681870" y="2184990"/>
            <a:ext cx="2828260" cy="2488019"/>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ctagon 7">
            <a:extLst>
              <a:ext uri="{FF2B5EF4-FFF2-40B4-BE49-F238E27FC236}">
                <a16:creationId xmlns:a16="http://schemas.microsoft.com/office/drawing/2014/main" id="{AD31E2F5-0F73-D444-A887-822B4290943F}"/>
              </a:ext>
            </a:extLst>
          </p:cNvPr>
          <p:cNvSpPr/>
          <p:nvPr/>
        </p:nvSpPr>
        <p:spPr>
          <a:xfrm>
            <a:off x="8204440" y="2166440"/>
            <a:ext cx="2547578" cy="2525118"/>
          </a:xfrm>
          <a:prstGeom prst="oc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D575ED7-9CA3-774F-87E8-332C02E99688}"/>
              </a:ext>
            </a:extLst>
          </p:cNvPr>
          <p:cNvPicPr>
            <a:picLocks noChangeAspect="1"/>
          </p:cNvPicPr>
          <p:nvPr/>
        </p:nvPicPr>
        <p:blipFill>
          <a:blip r:embed="rId4"/>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24691027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5A089358-61B3-F84C-ACED-3D1C4AD3162E}"/>
              </a:ext>
            </a:extLst>
          </p:cNvPr>
          <p:cNvSpPr txBox="1"/>
          <p:nvPr/>
        </p:nvSpPr>
        <p:spPr>
          <a:xfrm>
            <a:off x="3009900" y="2045255"/>
            <a:ext cx="6591300" cy="3170099"/>
          </a:xfrm>
          <a:prstGeom prst="rect">
            <a:avLst/>
          </a:prstGeom>
          <a:noFill/>
        </p:spPr>
        <p:txBody>
          <a:bodyPr wrap="square" rtlCol="0">
            <a:spAutoFit/>
          </a:bodyPr>
          <a:lstStyle/>
          <a:p>
            <a:r>
              <a:rPr lang="en-US" sz="20000" dirty="0"/>
              <a:t>🕺💃</a:t>
            </a:r>
          </a:p>
        </p:txBody>
      </p:sp>
      <p:pic>
        <p:nvPicPr>
          <p:cNvPr id="6" name="Picture 5">
            <a:extLst>
              <a:ext uri="{FF2B5EF4-FFF2-40B4-BE49-F238E27FC236}">
                <a16:creationId xmlns:a16="http://schemas.microsoft.com/office/drawing/2014/main" id="{43A7FFD2-52BD-4C43-A89B-5C78DA901A0A}"/>
              </a:ext>
            </a:extLst>
          </p:cNvPr>
          <p:cNvPicPr>
            <a:picLocks noChangeAspect="1"/>
          </p:cNvPicPr>
          <p:nvPr/>
        </p:nvPicPr>
        <p:blipFill>
          <a:blip r:embed="rId4"/>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1796015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5"/>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341052DC-E0DC-794A-A127-AA1FF880AEFE}"/>
              </a:ext>
            </a:extLst>
          </p:cNvPr>
          <p:cNvPicPr>
            <a:picLocks noChangeAspect="1"/>
          </p:cNvPicPr>
          <p:nvPr/>
        </p:nvPicPr>
        <p:blipFill>
          <a:blip r:embed="rId6"/>
          <a:stretch>
            <a:fillRect/>
          </a:stretch>
        </p:blipFill>
        <p:spPr>
          <a:xfrm>
            <a:off x="6676638" y="2521857"/>
            <a:ext cx="3348182" cy="1473200"/>
          </a:xfrm>
          <a:prstGeom prst="rect">
            <a:avLst/>
          </a:prstGeom>
        </p:spPr>
      </p:pic>
      <p:pic>
        <p:nvPicPr>
          <p:cNvPr id="3" name="Repeat.mov" descr="Repeat.mov">
            <a:hlinkClick r:id="" action="ppaction://media"/>
            <a:extLst>
              <a:ext uri="{FF2B5EF4-FFF2-40B4-BE49-F238E27FC236}">
                <a16:creationId xmlns:a16="http://schemas.microsoft.com/office/drawing/2014/main" id="{69A5752A-4255-4F43-9641-25D6699D717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90040" y="1392926"/>
            <a:ext cx="3825323" cy="3844009"/>
          </a:xfrm>
          <a:prstGeom prst="rect">
            <a:avLst/>
          </a:prstGeom>
        </p:spPr>
      </p:pic>
      <p:sp>
        <p:nvSpPr>
          <p:cNvPr id="8" name="TextBox 7">
            <a:extLst>
              <a:ext uri="{FF2B5EF4-FFF2-40B4-BE49-F238E27FC236}">
                <a16:creationId xmlns:a16="http://schemas.microsoft.com/office/drawing/2014/main" id="{57420D22-C0CB-7841-A5FA-48490B64B710}"/>
              </a:ext>
            </a:extLst>
          </p:cNvPr>
          <p:cNvSpPr txBox="1"/>
          <p:nvPr/>
        </p:nvSpPr>
        <p:spPr>
          <a:xfrm>
            <a:off x="6845279" y="4086820"/>
            <a:ext cx="3010900" cy="646331"/>
          </a:xfrm>
          <a:prstGeom prst="rect">
            <a:avLst/>
          </a:prstGeom>
          <a:noFill/>
        </p:spPr>
        <p:txBody>
          <a:bodyPr wrap="square" rtlCol="0">
            <a:spAutoFit/>
          </a:bodyPr>
          <a:lstStyle/>
          <a:p>
            <a:pPr algn="ctr"/>
            <a:r>
              <a:rPr lang="en-GB" b="1" dirty="0">
                <a:solidFill>
                  <a:srgbClr val="00C5D4"/>
                </a:solidFill>
                <a:latin typeface="Bariol" panose="02000506040000020003" pitchFamily="2" charset="0"/>
              </a:rPr>
              <a:t>Can you use the idea of repetition to make penguin draw a square? </a:t>
            </a:r>
            <a:endParaRPr lang="en-US" dirty="0">
              <a:solidFill>
                <a:srgbClr val="00C5D4"/>
              </a:solidFill>
              <a:latin typeface="Bariol" panose="02000506040000020003" pitchFamily="2" charset="0"/>
            </a:endParaRPr>
          </a:p>
        </p:txBody>
      </p:sp>
      <p:pic>
        <p:nvPicPr>
          <p:cNvPr id="12" name="Picture 11">
            <a:extLst>
              <a:ext uri="{FF2B5EF4-FFF2-40B4-BE49-F238E27FC236}">
                <a16:creationId xmlns:a16="http://schemas.microsoft.com/office/drawing/2014/main" id="{002418C4-991A-984B-9AEE-5571883556AC}"/>
              </a:ext>
            </a:extLst>
          </p:cNvPr>
          <p:cNvPicPr>
            <a:picLocks noChangeAspect="1"/>
          </p:cNvPicPr>
          <p:nvPr/>
        </p:nvPicPr>
        <p:blipFill>
          <a:blip r:embed="rId8"/>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369299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5"/>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E4135555-0E2B-014F-B435-05CCA39994FF}"/>
              </a:ext>
            </a:extLst>
          </p:cNvPr>
          <p:cNvPicPr>
            <a:picLocks noChangeAspect="1"/>
          </p:cNvPicPr>
          <p:nvPr/>
        </p:nvPicPr>
        <p:blipFill>
          <a:blip r:embed="rId6"/>
          <a:stretch>
            <a:fillRect/>
          </a:stretch>
        </p:blipFill>
        <p:spPr>
          <a:xfrm>
            <a:off x="6845279" y="2355082"/>
            <a:ext cx="3512002" cy="1919696"/>
          </a:xfrm>
          <a:prstGeom prst="rect">
            <a:avLst/>
          </a:prstGeom>
        </p:spPr>
      </p:pic>
      <p:pic>
        <p:nvPicPr>
          <p:cNvPr id="11" name="Untitled.mov" descr="Untitled.mov">
            <a:hlinkClick r:id="" action="ppaction://media"/>
            <a:extLst>
              <a:ext uri="{FF2B5EF4-FFF2-40B4-BE49-F238E27FC236}">
                <a16:creationId xmlns:a16="http://schemas.microsoft.com/office/drawing/2014/main" id="{06FD73D1-25F2-8346-822E-6AD6BD79135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690041" y="1392926"/>
            <a:ext cx="3834220" cy="3844009"/>
          </a:xfrm>
          <a:prstGeom prst="rect">
            <a:avLst/>
          </a:prstGeom>
        </p:spPr>
      </p:pic>
      <p:pic>
        <p:nvPicPr>
          <p:cNvPr id="12" name="Picture 11">
            <a:extLst>
              <a:ext uri="{FF2B5EF4-FFF2-40B4-BE49-F238E27FC236}">
                <a16:creationId xmlns:a16="http://schemas.microsoft.com/office/drawing/2014/main" id="{E84AB10D-17AE-EC46-B236-9435D28152A8}"/>
              </a:ext>
            </a:extLst>
          </p:cNvPr>
          <p:cNvPicPr>
            <a:picLocks noChangeAspect="1"/>
          </p:cNvPicPr>
          <p:nvPr/>
        </p:nvPicPr>
        <p:blipFill>
          <a:blip r:embed="rId8"/>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281838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EB91931F-E711-B540-A602-96DF79F617E5}"/>
              </a:ext>
            </a:extLst>
          </p:cNvPr>
          <p:cNvSpPr txBox="1"/>
          <p:nvPr/>
        </p:nvSpPr>
        <p:spPr>
          <a:xfrm>
            <a:off x="859972" y="1843928"/>
            <a:ext cx="10472056" cy="1477328"/>
          </a:xfrm>
          <a:prstGeom prst="rect">
            <a:avLst/>
          </a:prstGeom>
          <a:noFill/>
        </p:spPr>
        <p:txBody>
          <a:bodyPr wrap="square" rtlCol="0">
            <a:spAutoFit/>
          </a:bodyPr>
          <a:lstStyle/>
          <a:p>
            <a:pPr algn="ctr"/>
            <a:r>
              <a:rPr lang="en-US" sz="7200" dirty="0">
                <a:solidFill>
                  <a:srgbClr val="00C5D4"/>
                </a:solidFill>
                <a:latin typeface="Bariol" panose="02000506040000020003" pitchFamily="2" charset="0"/>
              </a:rPr>
              <a:t>Repetition</a:t>
            </a:r>
          </a:p>
          <a:p>
            <a:pPr algn="ctr"/>
            <a:endParaRPr lang="en-US" dirty="0"/>
          </a:p>
        </p:txBody>
      </p:sp>
      <p:sp>
        <p:nvSpPr>
          <p:cNvPr id="8" name="TextBox 7">
            <a:extLst>
              <a:ext uri="{FF2B5EF4-FFF2-40B4-BE49-F238E27FC236}">
                <a16:creationId xmlns:a16="http://schemas.microsoft.com/office/drawing/2014/main" id="{62688BE4-67BD-8945-ACF9-EEE5005737BF}"/>
              </a:ext>
            </a:extLst>
          </p:cNvPr>
          <p:cNvSpPr txBox="1"/>
          <p:nvPr/>
        </p:nvSpPr>
        <p:spPr>
          <a:xfrm>
            <a:off x="859972" y="3680038"/>
            <a:ext cx="10472056" cy="1477328"/>
          </a:xfrm>
          <a:prstGeom prst="rect">
            <a:avLst/>
          </a:prstGeom>
          <a:noFill/>
        </p:spPr>
        <p:txBody>
          <a:bodyPr wrap="square" rtlCol="0">
            <a:spAutoFit/>
          </a:bodyPr>
          <a:lstStyle/>
          <a:p>
            <a:pPr algn="ctr"/>
            <a:r>
              <a:rPr lang="en-US" sz="7200" dirty="0">
                <a:solidFill>
                  <a:srgbClr val="00C5D4"/>
                </a:solidFill>
                <a:latin typeface="Bariol" panose="02000506040000020003" pitchFamily="2" charset="0"/>
              </a:rPr>
              <a:t>Sequence</a:t>
            </a:r>
          </a:p>
          <a:p>
            <a:pPr algn="ctr"/>
            <a:endParaRPr lang="en-US" dirty="0"/>
          </a:p>
        </p:txBody>
      </p:sp>
      <p:pic>
        <p:nvPicPr>
          <p:cNvPr id="10" name="Picture 9">
            <a:extLst>
              <a:ext uri="{FF2B5EF4-FFF2-40B4-BE49-F238E27FC236}">
                <a16:creationId xmlns:a16="http://schemas.microsoft.com/office/drawing/2014/main" id="{A16BEA1F-F070-DA41-8766-B6DACC3FD334}"/>
              </a:ext>
            </a:extLst>
          </p:cNvPr>
          <p:cNvPicPr>
            <a:picLocks noChangeAspect="1"/>
          </p:cNvPicPr>
          <p:nvPr/>
        </p:nvPicPr>
        <p:blipFill>
          <a:blip r:embed="rId4"/>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3036219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2" name="Picture 1">
            <a:extLst>
              <a:ext uri="{FF2B5EF4-FFF2-40B4-BE49-F238E27FC236}">
                <a16:creationId xmlns:a16="http://schemas.microsoft.com/office/drawing/2014/main" id="{9971DDD0-EB6E-7A40-BE7A-A4F893AA4436}"/>
              </a:ext>
            </a:extLst>
          </p:cNvPr>
          <p:cNvPicPr>
            <a:picLocks noChangeAspect="1"/>
          </p:cNvPicPr>
          <p:nvPr/>
        </p:nvPicPr>
        <p:blipFill>
          <a:blip r:embed="rId4"/>
          <a:stretch>
            <a:fillRect/>
          </a:stretch>
        </p:blipFill>
        <p:spPr>
          <a:xfrm>
            <a:off x="2253174" y="1264336"/>
            <a:ext cx="3520169" cy="209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0874AEB-780F-E743-B950-628881C89C89}"/>
              </a:ext>
            </a:extLst>
          </p:cNvPr>
          <p:cNvPicPr>
            <a:picLocks noChangeAspect="1"/>
          </p:cNvPicPr>
          <p:nvPr/>
        </p:nvPicPr>
        <p:blipFill>
          <a:blip r:embed="rId5"/>
          <a:stretch>
            <a:fillRect/>
          </a:stretch>
        </p:blipFill>
        <p:spPr>
          <a:xfrm>
            <a:off x="6418658" y="1263114"/>
            <a:ext cx="3520169" cy="209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B8841D8-ED74-414E-8B5E-7EA3FE3C5B2E}"/>
              </a:ext>
            </a:extLst>
          </p:cNvPr>
          <p:cNvPicPr>
            <a:picLocks noChangeAspect="1"/>
          </p:cNvPicPr>
          <p:nvPr/>
        </p:nvPicPr>
        <p:blipFill>
          <a:blip r:embed="rId6"/>
          <a:stretch>
            <a:fillRect/>
          </a:stretch>
        </p:blipFill>
        <p:spPr>
          <a:xfrm>
            <a:off x="2253173" y="3644178"/>
            <a:ext cx="3520169" cy="209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A6F7B20C-0BA0-EB47-8EE3-B2E92ED17757}"/>
              </a:ext>
            </a:extLst>
          </p:cNvPr>
          <p:cNvPicPr>
            <a:picLocks noChangeAspect="1"/>
          </p:cNvPicPr>
          <p:nvPr/>
        </p:nvPicPr>
        <p:blipFill>
          <a:blip r:embed="rId7"/>
          <a:stretch>
            <a:fillRect/>
          </a:stretch>
        </p:blipFill>
        <p:spPr>
          <a:xfrm>
            <a:off x="6418658" y="3660770"/>
            <a:ext cx="3520168" cy="2093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C1614A49-C7E9-E94F-901F-E37D1C35288F}"/>
              </a:ext>
            </a:extLst>
          </p:cNvPr>
          <p:cNvPicPr>
            <a:picLocks noChangeAspect="1"/>
          </p:cNvPicPr>
          <p:nvPr/>
        </p:nvPicPr>
        <p:blipFill>
          <a:blip r:embed="rId8"/>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274986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3" name="Picture 2">
            <a:extLst>
              <a:ext uri="{FF2B5EF4-FFF2-40B4-BE49-F238E27FC236}">
                <a16:creationId xmlns:a16="http://schemas.microsoft.com/office/drawing/2014/main" id="{D8CFA7EC-ED6F-2043-A772-2654A40B6B57}"/>
              </a:ext>
            </a:extLst>
          </p:cNvPr>
          <p:cNvPicPr>
            <a:picLocks noChangeAspect="1"/>
          </p:cNvPicPr>
          <p:nvPr/>
        </p:nvPicPr>
        <p:blipFill>
          <a:blip r:embed="rId4"/>
          <a:stretch>
            <a:fillRect/>
          </a:stretch>
        </p:blipFill>
        <p:spPr>
          <a:xfrm>
            <a:off x="6611666" y="2395958"/>
            <a:ext cx="3391497" cy="2066084"/>
          </a:xfrm>
          <a:prstGeom prst="rect">
            <a:avLst/>
          </a:prstGeom>
        </p:spPr>
      </p:pic>
      <p:pic>
        <p:nvPicPr>
          <p:cNvPr id="6" name="Picture 5">
            <a:extLst>
              <a:ext uri="{FF2B5EF4-FFF2-40B4-BE49-F238E27FC236}">
                <a16:creationId xmlns:a16="http://schemas.microsoft.com/office/drawing/2014/main" id="{686E370F-CB4A-0B4A-BE51-DD80A48CBE66}"/>
              </a:ext>
            </a:extLst>
          </p:cNvPr>
          <p:cNvPicPr>
            <a:picLocks noChangeAspect="1"/>
          </p:cNvPicPr>
          <p:nvPr/>
        </p:nvPicPr>
        <p:blipFill>
          <a:blip r:embed="rId5"/>
          <a:stretch>
            <a:fillRect/>
          </a:stretch>
        </p:blipFill>
        <p:spPr>
          <a:xfrm>
            <a:off x="2067293" y="2273439"/>
            <a:ext cx="4088909" cy="2311122"/>
          </a:xfrm>
          <a:prstGeom prst="rect">
            <a:avLst/>
          </a:prstGeom>
        </p:spPr>
      </p:pic>
      <p:pic>
        <p:nvPicPr>
          <p:cNvPr id="8" name="Picture 7">
            <a:extLst>
              <a:ext uri="{FF2B5EF4-FFF2-40B4-BE49-F238E27FC236}">
                <a16:creationId xmlns:a16="http://schemas.microsoft.com/office/drawing/2014/main" id="{7E474673-FB4D-674F-BDC9-C3B64833967E}"/>
              </a:ext>
            </a:extLst>
          </p:cNvPr>
          <p:cNvPicPr>
            <a:picLocks noChangeAspect="1"/>
          </p:cNvPicPr>
          <p:nvPr/>
        </p:nvPicPr>
        <p:blipFill>
          <a:blip r:embed="rId6"/>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886370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4942F1C7-547B-FC4C-817E-16523A022306}"/>
              </a:ext>
            </a:extLst>
          </p:cNvPr>
          <p:cNvGrpSpPr/>
          <p:nvPr/>
        </p:nvGrpSpPr>
        <p:grpSpPr>
          <a:xfrm>
            <a:off x="2078801" y="2287551"/>
            <a:ext cx="4017199" cy="2282898"/>
            <a:chOff x="1902913" y="2533649"/>
            <a:chExt cx="3379741" cy="1790700"/>
          </a:xfrm>
        </p:grpSpPr>
        <p:pic>
          <p:nvPicPr>
            <p:cNvPr id="2" name="Picture 1">
              <a:extLst>
                <a:ext uri="{FF2B5EF4-FFF2-40B4-BE49-F238E27FC236}">
                  <a16:creationId xmlns:a16="http://schemas.microsoft.com/office/drawing/2014/main" id="{88FC4A0B-C756-E941-BA00-CD5C7D2BE556}"/>
                </a:ext>
              </a:extLst>
            </p:cNvPr>
            <p:cNvPicPr>
              <a:picLocks noChangeAspect="1"/>
            </p:cNvPicPr>
            <p:nvPr/>
          </p:nvPicPr>
          <p:blipFill>
            <a:blip r:embed="rId4"/>
            <a:stretch>
              <a:fillRect/>
            </a:stretch>
          </p:blipFill>
          <p:spPr>
            <a:xfrm>
              <a:off x="1902913" y="2533649"/>
              <a:ext cx="2336800" cy="1790700"/>
            </a:xfrm>
            <a:prstGeom prst="rect">
              <a:avLst/>
            </a:prstGeom>
          </p:spPr>
        </p:pic>
        <p:pic>
          <p:nvPicPr>
            <p:cNvPr id="7" name="Picture 6">
              <a:extLst>
                <a:ext uri="{FF2B5EF4-FFF2-40B4-BE49-F238E27FC236}">
                  <a16:creationId xmlns:a16="http://schemas.microsoft.com/office/drawing/2014/main" id="{40AEB398-2482-E042-B897-E68963D51724}"/>
                </a:ext>
              </a:extLst>
            </p:cNvPr>
            <p:cNvPicPr>
              <a:picLocks noChangeAspect="1"/>
            </p:cNvPicPr>
            <p:nvPr/>
          </p:nvPicPr>
          <p:blipFill>
            <a:blip r:embed="rId5"/>
            <a:stretch>
              <a:fillRect/>
            </a:stretch>
          </p:blipFill>
          <p:spPr>
            <a:xfrm>
              <a:off x="2567039" y="3123977"/>
              <a:ext cx="2715615" cy="838646"/>
            </a:xfrm>
            <a:prstGeom prst="rect">
              <a:avLst/>
            </a:prstGeom>
          </p:spPr>
        </p:pic>
      </p:grpSp>
      <p:pic>
        <p:nvPicPr>
          <p:cNvPr id="11" name="Picture 10">
            <a:extLst>
              <a:ext uri="{FF2B5EF4-FFF2-40B4-BE49-F238E27FC236}">
                <a16:creationId xmlns:a16="http://schemas.microsoft.com/office/drawing/2014/main" id="{DFAA120C-EFED-3847-8CFF-91906170E1AE}"/>
              </a:ext>
            </a:extLst>
          </p:cNvPr>
          <p:cNvPicPr>
            <a:picLocks noChangeAspect="1"/>
          </p:cNvPicPr>
          <p:nvPr/>
        </p:nvPicPr>
        <p:blipFill>
          <a:blip r:embed="rId6"/>
          <a:stretch>
            <a:fillRect/>
          </a:stretch>
        </p:blipFill>
        <p:spPr>
          <a:xfrm>
            <a:off x="6518882" y="4749443"/>
            <a:ext cx="3166278" cy="482480"/>
          </a:xfrm>
          <a:prstGeom prst="rect">
            <a:avLst/>
          </a:prstGeom>
        </p:spPr>
      </p:pic>
      <p:grpSp>
        <p:nvGrpSpPr>
          <p:cNvPr id="13" name="Group 12">
            <a:extLst>
              <a:ext uri="{FF2B5EF4-FFF2-40B4-BE49-F238E27FC236}">
                <a16:creationId xmlns:a16="http://schemas.microsoft.com/office/drawing/2014/main" id="{1E41D7B3-FA2E-B74F-832D-6E2A539F8E96}"/>
              </a:ext>
            </a:extLst>
          </p:cNvPr>
          <p:cNvGrpSpPr/>
          <p:nvPr/>
        </p:nvGrpSpPr>
        <p:grpSpPr>
          <a:xfrm>
            <a:off x="6518882" y="2287551"/>
            <a:ext cx="4390264" cy="2282898"/>
            <a:chOff x="6334538" y="2489705"/>
            <a:chExt cx="3640454" cy="1790700"/>
          </a:xfrm>
        </p:grpSpPr>
        <p:pic>
          <p:nvPicPr>
            <p:cNvPr id="10" name="Picture 9">
              <a:extLst>
                <a:ext uri="{FF2B5EF4-FFF2-40B4-BE49-F238E27FC236}">
                  <a16:creationId xmlns:a16="http://schemas.microsoft.com/office/drawing/2014/main" id="{7773409C-C906-2445-942A-C80B7F152553}"/>
                </a:ext>
              </a:extLst>
            </p:cNvPr>
            <p:cNvPicPr>
              <a:picLocks noChangeAspect="1"/>
            </p:cNvPicPr>
            <p:nvPr/>
          </p:nvPicPr>
          <p:blipFill>
            <a:blip r:embed="rId7"/>
            <a:stretch>
              <a:fillRect/>
            </a:stretch>
          </p:blipFill>
          <p:spPr>
            <a:xfrm>
              <a:off x="6943729" y="3000047"/>
              <a:ext cx="3031263" cy="857905"/>
            </a:xfrm>
            <a:prstGeom prst="rect">
              <a:avLst/>
            </a:prstGeom>
          </p:spPr>
        </p:pic>
        <p:pic>
          <p:nvPicPr>
            <p:cNvPr id="12" name="Picture 11">
              <a:extLst>
                <a:ext uri="{FF2B5EF4-FFF2-40B4-BE49-F238E27FC236}">
                  <a16:creationId xmlns:a16="http://schemas.microsoft.com/office/drawing/2014/main" id="{AA1A8876-0A85-EB41-BAB1-D8F705F67B99}"/>
                </a:ext>
              </a:extLst>
            </p:cNvPr>
            <p:cNvPicPr>
              <a:picLocks noChangeAspect="1"/>
            </p:cNvPicPr>
            <p:nvPr/>
          </p:nvPicPr>
          <p:blipFill>
            <a:blip r:embed="rId8"/>
            <a:stretch>
              <a:fillRect/>
            </a:stretch>
          </p:blipFill>
          <p:spPr>
            <a:xfrm>
              <a:off x="6334538" y="2489705"/>
              <a:ext cx="2336800" cy="1790700"/>
            </a:xfrm>
            <a:prstGeom prst="rect">
              <a:avLst/>
            </a:prstGeom>
          </p:spPr>
        </p:pic>
      </p:grpSp>
      <p:pic>
        <p:nvPicPr>
          <p:cNvPr id="14" name="Picture 13">
            <a:extLst>
              <a:ext uri="{FF2B5EF4-FFF2-40B4-BE49-F238E27FC236}">
                <a16:creationId xmlns:a16="http://schemas.microsoft.com/office/drawing/2014/main" id="{AA19D656-C9BA-C14F-AA36-BB196AFBE48D}"/>
              </a:ext>
            </a:extLst>
          </p:cNvPr>
          <p:cNvPicPr>
            <a:picLocks noChangeAspect="1"/>
          </p:cNvPicPr>
          <p:nvPr/>
        </p:nvPicPr>
        <p:blipFill>
          <a:blip r:embed="rId9"/>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180595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324B1E85-D006-0D4A-AD46-C66BB05F17D8}"/>
              </a:ext>
            </a:extLst>
          </p:cNvPr>
          <p:cNvPicPr>
            <a:picLocks noChangeAspect="1"/>
          </p:cNvPicPr>
          <p:nvPr/>
        </p:nvPicPr>
        <p:blipFill>
          <a:blip r:embed="rId4"/>
          <a:stretch>
            <a:fillRect/>
          </a:stretch>
        </p:blipFill>
        <p:spPr>
          <a:xfrm>
            <a:off x="1585281" y="1447800"/>
            <a:ext cx="3668889" cy="3962400"/>
          </a:xfrm>
          <a:prstGeom prst="rect">
            <a:avLst/>
          </a:prstGeom>
        </p:spPr>
      </p:pic>
      <p:sp>
        <p:nvSpPr>
          <p:cNvPr id="6" name="TextBox 5">
            <a:extLst>
              <a:ext uri="{FF2B5EF4-FFF2-40B4-BE49-F238E27FC236}">
                <a16:creationId xmlns:a16="http://schemas.microsoft.com/office/drawing/2014/main" id="{4632C081-FA8E-3447-8C63-4E9390465E1F}"/>
              </a:ext>
            </a:extLst>
          </p:cNvPr>
          <p:cNvSpPr txBox="1"/>
          <p:nvPr/>
        </p:nvSpPr>
        <p:spPr>
          <a:xfrm>
            <a:off x="5503135" y="2690336"/>
            <a:ext cx="5579928" cy="1200329"/>
          </a:xfrm>
          <a:prstGeom prst="rect">
            <a:avLst/>
          </a:prstGeom>
          <a:noFill/>
        </p:spPr>
        <p:txBody>
          <a:bodyPr wrap="square" rtlCol="0">
            <a:spAutoFit/>
          </a:bodyPr>
          <a:lstStyle/>
          <a:p>
            <a:r>
              <a:rPr lang="en-GB" b="1" dirty="0">
                <a:solidFill>
                  <a:srgbClr val="00C5D4"/>
                </a:solidFill>
                <a:latin typeface="Bariol" panose="02000506040000020003" pitchFamily="2" charset="0"/>
              </a:rPr>
              <a:t>Why is repetition important</a:t>
            </a:r>
            <a:r>
              <a:rPr lang="en-GB" dirty="0">
                <a:solidFill>
                  <a:srgbClr val="00C5D4"/>
                </a:solidFill>
                <a:latin typeface="Bariol" panose="02000506040000020003" pitchFamily="2" charset="0"/>
              </a:rPr>
              <a:t>? </a:t>
            </a:r>
            <a:r>
              <a:rPr lang="en-GB" b="1" dirty="0">
                <a:solidFill>
                  <a:srgbClr val="00C5D4"/>
                </a:solidFill>
                <a:latin typeface="Bariol" panose="02000506040000020003" pitchFamily="2" charset="0"/>
              </a:rPr>
              <a:t>Repetition</a:t>
            </a:r>
            <a:r>
              <a:rPr lang="en-GB" dirty="0">
                <a:solidFill>
                  <a:srgbClr val="00C5D4"/>
                </a:solidFill>
                <a:latin typeface="Bariol" panose="02000506040000020003" pitchFamily="2" charset="0"/>
              </a:rPr>
              <a:t> allows algorithms to be simplified by stating that certain steps will repeat until told otherwise. This makes designing algorithms quicker and simpler because they don't need to include lots of steps.</a:t>
            </a:r>
            <a:endParaRPr lang="en-US" dirty="0">
              <a:solidFill>
                <a:srgbClr val="00C5D4"/>
              </a:solidFill>
              <a:latin typeface="Bariol" panose="02000506040000020003" pitchFamily="2" charset="0"/>
            </a:endParaRPr>
          </a:p>
        </p:txBody>
      </p:sp>
      <p:pic>
        <p:nvPicPr>
          <p:cNvPr id="8" name="Picture 7">
            <a:extLst>
              <a:ext uri="{FF2B5EF4-FFF2-40B4-BE49-F238E27FC236}">
                <a16:creationId xmlns:a16="http://schemas.microsoft.com/office/drawing/2014/main" id="{F66AC00B-E20B-0940-B296-0D196600392E}"/>
              </a:ext>
            </a:extLst>
          </p:cNvPr>
          <p:cNvPicPr>
            <a:picLocks noChangeAspect="1"/>
          </p:cNvPicPr>
          <p:nvPr/>
        </p:nvPicPr>
        <p:blipFill>
          <a:blip r:embed="rId5"/>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682105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859972" y="832757"/>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Picture 1">
            <a:extLst>
              <a:ext uri="{FF2B5EF4-FFF2-40B4-BE49-F238E27FC236}">
                <a16:creationId xmlns:a16="http://schemas.microsoft.com/office/drawing/2014/main" id="{4A55F332-B7E3-CF49-ACB7-23E76C0DBE75}"/>
              </a:ext>
            </a:extLst>
          </p:cNvPr>
          <p:cNvPicPr>
            <a:picLocks noChangeAspect="1"/>
          </p:cNvPicPr>
          <p:nvPr/>
        </p:nvPicPr>
        <p:blipFill>
          <a:blip r:embed="rId4"/>
          <a:stretch>
            <a:fillRect/>
          </a:stretch>
        </p:blipFill>
        <p:spPr>
          <a:xfrm>
            <a:off x="1637881" y="2272912"/>
            <a:ext cx="4044462" cy="2190750"/>
          </a:xfrm>
          <a:prstGeom prst="rect">
            <a:avLst/>
          </a:prstGeom>
        </p:spPr>
      </p:pic>
      <p:pic>
        <p:nvPicPr>
          <p:cNvPr id="3" name="Picture 2">
            <a:extLst>
              <a:ext uri="{FF2B5EF4-FFF2-40B4-BE49-F238E27FC236}">
                <a16:creationId xmlns:a16="http://schemas.microsoft.com/office/drawing/2014/main" id="{9FC3F596-9F16-2A4B-97E3-234B4B762D18}"/>
              </a:ext>
            </a:extLst>
          </p:cNvPr>
          <p:cNvPicPr>
            <a:picLocks noChangeAspect="1"/>
          </p:cNvPicPr>
          <p:nvPr/>
        </p:nvPicPr>
        <p:blipFill>
          <a:blip r:embed="rId5"/>
          <a:stretch>
            <a:fillRect/>
          </a:stretch>
        </p:blipFill>
        <p:spPr>
          <a:xfrm>
            <a:off x="5682343" y="2432115"/>
            <a:ext cx="4500223" cy="1993770"/>
          </a:xfrm>
          <a:prstGeom prst="rect">
            <a:avLst/>
          </a:prstGeom>
        </p:spPr>
      </p:pic>
      <p:pic>
        <p:nvPicPr>
          <p:cNvPr id="7" name="Picture 6">
            <a:extLst>
              <a:ext uri="{FF2B5EF4-FFF2-40B4-BE49-F238E27FC236}">
                <a16:creationId xmlns:a16="http://schemas.microsoft.com/office/drawing/2014/main" id="{F55DDC64-AA24-0A49-873D-CD1CD6E67B65}"/>
              </a:ext>
            </a:extLst>
          </p:cNvPr>
          <p:cNvPicPr>
            <a:picLocks noChangeAspect="1"/>
          </p:cNvPicPr>
          <p:nvPr/>
        </p:nvPicPr>
        <p:blipFill>
          <a:blip r:embed="rId6"/>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1581915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974272" y="964533"/>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1600" dirty="0"/>
          </a:p>
        </p:txBody>
      </p:sp>
      <p:sp>
        <p:nvSpPr>
          <p:cNvPr id="6" name="TextBox 5">
            <a:extLst>
              <a:ext uri="{FF2B5EF4-FFF2-40B4-BE49-F238E27FC236}">
                <a16:creationId xmlns:a16="http://schemas.microsoft.com/office/drawing/2014/main" id="{AF6D0B68-8901-AA48-8115-5F5F83ACB5A4}"/>
              </a:ext>
            </a:extLst>
          </p:cNvPr>
          <p:cNvSpPr txBox="1"/>
          <p:nvPr/>
        </p:nvSpPr>
        <p:spPr>
          <a:xfrm>
            <a:off x="4221956" y="2033135"/>
            <a:ext cx="3976687" cy="3539430"/>
          </a:xfrm>
          <a:prstGeom prst="rect">
            <a:avLst/>
          </a:prstGeom>
          <a:noFill/>
        </p:spPr>
        <p:txBody>
          <a:bodyPr wrap="square" rtlCol="0">
            <a:spAutoFit/>
          </a:bodyPr>
          <a:lstStyle/>
          <a:p>
            <a:pPr marL="285750" lvl="0" indent="-285750">
              <a:buFont typeface="Arial" panose="020B0604020202020204" pitchFamily="34" charset="0"/>
              <a:buChar char="•"/>
            </a:pPr>
            <a:r>
              <a:rPr lang="en-GB" sz="2400" dirty="0"/>
              <a:t>Walk forward two steps</a:t>
            </a:r>
          </a:p>
          <a:p>
            <a:pPr marL="285750" lvl="0" indent="-285750">
              <a:buFont typeface="Arial" panose="020B0604020202020204" pitchFamily="34" charset="0"/>
              <a:buChar char="•"/>
            </a:pPr>
            <a:r>
              <a:rPr lang="en-GB" sz="2400" dirty="0"/>
              <a:t>Turn right a quarter turn</a:t>
            </a:r>
          </a:p>
          <a:p>
            <a:pPr marL="285750" lvl="0" indent="-285750">
              <a:buFont typeface="Arial" panose="020B0604020202020204" pitchFamily="34" charset="0"/>
              <a:buChar char="•"/>
            </a:pPr>
            <a:r>
              <a:rPr lang="en-GB" sz="2400" dirty="0"/>
              <a:t>Walk forward two steps</a:t>
            </a:r>
          </a:p>
          <a:p>
            <a:pPr marL="285750" lvl="0" indent="-285750">
              <a:buFont typeface="Arial" panose="020B0604020202020204" pitchFamily="34" charset="0"/>
              <a:buChar char="•"/>
            </a:pPr>
            <a:r>
              <a:rPr lang="en-GB" sz="2400" dirty="0"/>
              <a:t>Turn right a quarter turn</a:t>
            </a:r>
          </a:p>
          <a:p>
            <a:pPr marL="285750" lvl="0" indent="-285750">
              <a:buFont typeface="Arial" panose="020B0604020202020204" pitchFamily="34" charset="0"/>
              <a:buChar char="•"/>
            </a:pPr>
            <a:r>
              <a:rPr lang="en-GB" sz="2400" dirty="0"/>
              <a:t>Walk forward two steps</a:t>
            </a:r>
          </a:p>
          <a:p>
            <a:pPr marL="285750" lvl="0" indent="-285750">
              <a:buFont typeface="Arial" panose="020B0604020202020204" pitchFamily="34" charset="0"/>
              <a:buChar char="•"/>
            </a:pPr>
            <a:r>
              <a:rPr lang="en-GB" sz="2400" dirty="0"/>
              <a:t>Turn right a quarter turn</a:t>
            </a:r>
          </a:p>
          <a:p>
            <a:pPr marL="285750" lvl="0" indent="-285750">
              <a:buFont typeface="Arial" panose="020B0604020202020204" pitchFamily="34" charset="0"/>
              <a:buChar char="•"/>
            </a:pPr>
            <a:r>
              <a:rPr lang="en-GB" sz="2400" dirty="0"/>
              <a:t>Walk forward two steps</a:t>
            </a:r>
          </a:p>
          <a:p>
            <a:pPr marL="285750" lvl="0" indent="-285750">
              <a:buFont typeface="Arial" panose="020B0604020202020204" pitchFamily="34" charset="0"/>
              <a:buChar char="•"/>
            </a:pPr>
            <a:r>
              <a:rPr lang="en-GB" sz="2400" dirty="0"/>
              <a:t>Turn right a quarter turn</a:t>
            </a:r>
          </a:p>
          <a:p>
            <a:br>
              <a:rPr lang="en-GB" sz="1600" dirty="0"/>
            </a:br>
            <a:endParaRPr lang="en-US" sz="1600" dirty="0"/>
          </a:p>
        </p:txBody>
      </p:sp>
      <p:pic>
        <p:nvPicPr>
          <p:cNvPr id="7" name="Picture 6">
            <a:extLst>
              <a:ext uri="{FF2B5EF4-FFF2-40B4-BE49-F238E27FC236}">
                <a16:creationId xmlns:a16="http://schemas.microsoft.com/office/drawing/2014/main" id="{B5754B7D-154A-5A4F-BBD4-780EEB030BE8}"/>
              </a:ext>
            </a:extLst>
          </p:cNvPr>
          <p:cNvPicPr>
            <a:picLocks noChangeAspect="1"/>
          </p:cNvPicPr>
          <p:nvPr/>
        </p:nvPicPr>
        <p:blipFill>
          <a:blip r:embed="rId4"/>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1843749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61E41D-A4DB-5742-9BD3-907F9170D0F3}"/>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1AF569-914B-0B4E-94A5-5F1A4F9CFA4F}"/>
              </a:ext>
            </a:extLst>
          </p:cNvPr>
          <p:cNvSpPr/>
          <p:nvPr/>
        </p:nvSpPr>
        <p:spPr>
          <a:xfrm>
            <a:off x="974272" y="964533"/>
            <a:ext cx="10472056" cy="519248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endParaRPr lang="en-US" sz="1600"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Ink 6">
                <a:extLst>
                  <a:ext uri="{FF2B5EF4-FFF2-40B4-BE49-F238E27FC236}">
                    <a16:creationId xmlns:a16="http://schemas.microsoft.com/office/drawing/2014/main" id="{9491B9C2-DF76-3C47-BC71-E3284D96E760}"/>
                  </a:ext>
                </a:extLst>
              </p14:cNvPr>
              <p14:cNvContentPartPr/>
              <p14:nvPr/>
            </p14:nvContentPartPr>
            <p14:xfrm>
              <a:off x="-1643325" y="2253742"/>
              <a:ext cx="360" cy="360"/>
            </p14:xfrm>
          </p:contentPart>
        </mc:Choice>
        <mc:Fallback xmlns="">
          <p:pic>
            <p:nvPicPr>
              <p:cNvPr id="7" name="Ink 6">
                <a:extLst>
                  <a:ext uri="{FF2B5EF4-FFF2-40B4-BE49-F238E27FC236}">
                    <a16:creationId xmlns:a16="http://schemas.microsoft.com/office/drawing/2014/main" id="{9491B9C2-DF76-3C47-BC71-E3284D96E760}"/>
                  </a:ext>
                </a:extLst>
              </p:cNvPr>
              <p:cNvPicPr/>
              <p:nvPr/>
            </p:nvPicPr>
            <p:blipFill>
              <a:blip r:embed="rId5"/>
              <a:stretch>
                <a:fillRect/>
              </a:stretch>
            </p:blipFill>
            <p:spPr>
              <a:xfrm>
                <a:off x="-1660965" y="2235742"/>
                <a:ext cx="36000" cy="36000"/>
              </a:xfrm>
              <a:prstGeom prst="rect">
                <a:avLst/>
              </a:prstGeom>
            </p:spPr>
          </p:pic>
        </mc:Fallback>
      </mc:AlternateContent>
      <p:pic>
        <p:nvPicPr>
          <p:cNvPr id="17" name="Picture 16">
            <a:extLst>
              <a:ext uri="{FF2B5EF4-FFF2-40B4-BE49-F238E27FC236}">
                <a16:creationId xmlns:a16="http://schemas.microsoft.com/office/drawing/2014/main" id="{DD0E89E0-BD92-9640-AD4A-655321B71D7B}"/>
              </a:ext>
            </a:extLst>
          </p:cNvPr>
          <p:cNvPicPr>
            <a:picLocks noChangeAspect="1"/>
          </p:cNvPicPr>
          <p:nvPr/>
        </p:nvPicPr>
        <p:blipFill>
          <a:blip r:embed="rId6"/>
          <a:stretch>
            <a:fillRect/>
          </a:stretch>
        </p:blipFill>
        <p:spPr>
          <a:xfrm>
            <a:off x="3227885" y="3112303"/>
            <a:ext cx="4254083" cy="896945"/>
          </a:xfrm>
          <a:prstGeom prst="rect">
            <a:avLst/>
          </a:prstGeom>
        </p:spPr>
      </p:pic>
      <p:sp>
        <p:nvSpPr>
          <p:cNvPr id="18" name="TextBox 17">
            <a:extLst>
              <a:ext uri="{FF2B5EF4-FFF2-40B4-BE49-F238E27FC236}">
                <a16:creationId xmlns:a16="http://schemas.microsoft.com/office/drawing/2014/main" id="{76E3FA93-D3E3-5A48-AD9C-A23E481B22C1}"/>
              </a:ext>
            </a:extLst>
          </p:cNvPr>
          <p:cNvSpPr txBox="1"/>
          <p:nvPr/>
        </p:nvSpPr>
        <p:spPr>
          <a:xfrm>
            <a:off x="7302804" y="2644170"/>
            <a:ext cx="2636874" cy="1569660"/>
          </a:xfrm>
          <a:prstGeom prst="rect">
            <a:avLst/>
          </a:prstGeom>
          <a:noFill/>
        </p:spPr>
        <p:txBody>
          <a:bodyPr wrap="square" rtlCol="0">
            <a:spAutoFit/>
          </a:bodyPr>
          <a:lstStyle/>
          <a:p>
            <a:r>
              <a:rPr lang="en-US" sz="9600" dirty="0"/>
              <a:t>} x4</a:t>
            </a:r>
          </a:p>
        </p:txBody>
      </p:sp>
      <p:pic>
        <p:nvPicPr>
          <p:cNvPr id="19" name="Picture 18">
            <a:extLst>
              <a:ext uri="{FF2B5EF4-FFF2-40B4-BE49-F238E27FC236}">
                <a16:creationId xmlns:a16="http://schemas.microsoft.com/office/drawing/2014/main" id="{E8C72CFE-8A92-454B-8796-B3CF07931FEB}"/>
              </a:ext>
            </a:extLst>
          </p:cNvPr>
          <p:cNvPicPr>
            <a:picLocks noChangeAspect="1"/>
          </p:cNvPicPr>
          <p:nvPr/>
        </p:nvPicPr>
        <p:blipFill>
          <a:blip r:embed="rId7"/>
          <a:stretch>
            <a:fillRect/>
          </a:stretch>
        </p:blipFill>
        <p:spPr>
          <a:xfrm>
            <a:off x="281368" y="6208711"/>
            <a:ext cx="1072148" cy="495230"/>
          </a:xfrm>
          <a:prstGeom prst="rect">
            <a:avLst/>
          </a:prstGeom>
        </p:spPr>
      </p:pic>
    </p:spTree>
    <p:extLst>
      <p:ext uri="{BB962C8B-B14F-4D97-AF65-F5344CB8AC3E}">
        <p14:creationId xmlns:p14="http://schemas.microsoft.com/office/powerpoint/2010/main" val="3694383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2779</TotalTime>
  <Words>766</Words>
  <Application>Microsoft Macintosh PowerPoint</Application>
  <PresentationFormat>Widescreen</PresentationFormat>
  <Paragraphs>88</Paragraphs>
  <Slides>13</Slides>
  <Notes>13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Bariol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Dardis</dc:creator>
  <cp:lastModifiedBy>Bradley Dardis</cp:lastModifiedBy>
  <cp:revision>24</cp:revision>
  <dcterms:created xsi:type="dcterms:W3CDTF">2020-02-18T13:02:08Z</dcterms:created>
  <dcterms:modified xsi:type="dcterms:W3CDTF">2020-04-09T12:42:02Z</dcterms:modified>
</cp:coreProperties>
</file>